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  <p:sldId id="281" r:id="rId28"/>
    <p:sldId id="282" r:id="rId29"/>
    <p:sldId id="286" r:id="rId30"/>
    <p:sldId id="284" r:id="rId3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69" d="100"/>
          <a:sy n="69" d="100"/>
        </p:scale>
        <p:origin x="6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2C79B-3E49-443A-8CD9-7FF086BE87D9}" type="datetimeFigureOut">
              <a:rPr lang="es-CO" smtClean="0"/>
              <a:t>20/09/2025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09D58-DB1A-40F1-B7E1-FB2D676616A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9345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2C79B-3E49-443A-8CD9-7FF086BE87D9}" type="datetimeFigureOut">
              <a:rPr lang="es-CO" smtClean="0"/>
              <a:t>20/09/2025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09D58-DB1A-40F1-B7E1-FB2D676616A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8397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2C79B-3E49-443A-8CD9-7FF086BE87D9}" type="datetimeFigureOut">
              <a:rPr lang="es-CO" smtClean="0"/>
              <a:t>20/09/2025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09D58-DB1A-40F1-B7E1-FB2D676616A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116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2C79B-3E49-443A-8CD9-7FF086BE87D9}" type="datetimeFigureOut">
              <a:rPr lang="es-CO" smtClean="0"/>
              <a:t>20/09/2025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09D58-DB1A-40F1-B7E1-FB2D676616A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977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2C79B-3E49-443A-8CD9-7FF086BE87D9}" type="datetimeFigureOut">
              <a:rPr lang="es-CO" smtClean="0"/>
              <a:t>20/09/2025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09D58-DB1A-40F1-B7E1-FB2D676616A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950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2C79B-3E49-443A-8CD9-7FF086BE87D9}" type="datetimeFigureOut">
              <a:rPr lang="es-CO" smtClean="0"/>
              <a:t>20/09/2025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09D58-DB1A-40F1-B7E1-FB2D676616A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85727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2C79B-3E49-443A-8CD9-7FF086BE87D9}" type="datetimeFigureOut">
              <a:rPr lang="es-CO" smtClean="0"/>
              <a:t>20/09/2025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09D58-DB1A-40F1-B7E1-FB2D676616A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2033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2C79B-3E49-443A-8CD9-7FF086BE87D9}" type="datetimeFigureOut">
              <a:rPr lang="es-CO" smtClean="0"/>
              <a:t>20/09/2025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09D58-DB1A-40F1-B7E1-FB2D676616A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2463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2C79B-3E49-443A-8CD9-7FF086BE87D9}" type="datetimeFigureOut">
              <a:rPr lang="es-CO" smtClean="0"/>
              <a:t>20/09/2025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09D58-DB1A-40F1-B7E1-FB2D676616A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90991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2C79B-3E49-443A-8CD9-7FF086BE87D9}" type="datetimeFigureOut">
              <a:rPr lang="es-CO" smtClean="0"/>
              <a:t>20/09/2025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09D58-DB1A-40F1-B7E1-FB2D676616A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646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2C79B-3E49-443A-8CD9-7FF086BE87D9}" type="datetimeFigureOut">
              <a:rPr lang="es-CO" smtClean="0"/>
              <a:t>20/09/2025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09D58-DB1A-40F1-B7E1-FB2D676616A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7660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2C79B-3E49-443A-8CD9-7FF086BE87D9}" type="datetimeFigureOut">
              <a:rPr lang="es-CO" smtClean="0"/>
              <a:t>20/09/2025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09D58-DB1A-40F1-B7E1-FB2D676616A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7396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jp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ómo funciona la inteligencia artificial (IA) en el e-commerce de las  empresas B2B | Marketing | Actualidad | ESA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19187"/>
            <a:ext cx="9144000" cy="2387600"/>
          </a:xfrm>
          <a:solidFill>
            <a:schemeClr val="bg1">
              <a:alpha val="90000"/>
            </a:schemeClr>
          </a:solidFill>
        </p:spPr>
        <p:txBody>
          <a:bodyPr>
            <a:normAutofit fontScale="90000"/>
          </a:bodyPr>
          <a:lstStyle/>
          <a:p>
            <a:r>
              <a:rPr lang="es-ES" b="1" dirty="0"/>
              <a:t>ITSM </a:t>
            </a:r>
            <a:br>
              <a:rPr lang="es-ES" b="1" dirty="0"/>
            </a:br>
            <a:r>
              <a:rPr lang="es-ES" b="1" dirty="0"/>
              <a:t>y</a:t>
            </a:r>
            <a:br>
              <a:rPr lang="es-ES" b="1" dirty="0"/>
            </a:br>
            <a:r>
              <a:rPr lang="es-ES" b="1" dirty="0"/>
              <a:t>Transformación Digital (DX)</a:t>
            </a:r>
            <a:endParaRPr lang="es-CO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s-ES" b="1" dirty="0"/>
              <a:t>Una historia de disrupción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915987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/>
          <p:cNvSpPr txBox="1">
            <a:spLocks/>
          </p:cNvSpPr>
          <p:nvPr/>
        </p:nvSpPr>
        <p:spPr>
          <a:xfrm>
            <a:off x="266699" y="400050"/>
            <a:ext cx="5905501" cy="1695450"/>
          </a:xfrm>
          <a:prstGeom prst="rect">
            <a:avLst/>
          </a:prstGeom>
          <a:solidFill>
            <a:srgbClr val="0070C0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s-ES" b="1" dirty="0"/>
            </a:br>
            <a:r>
              <a:rPr lang="es-ES" b="1" dirty="0"/>
              <a:t>Disrupción del mercado</a:t>
            </a:r>
            <a:br>
              <a:rPr lang="es-ES" b="1" dirty="0"/>
            </a:b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727264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67062" cy="6885634"/>
          </a:xfrm>
          <a:prstGeom prst="rect">
            <a:avLst/>
          </a:prstGeom>
        </p:spPr>
      </p:pic>
      <p:sp>
        <p:nvSpPr>
          <p:cNvPr id="3" name="Título 2"/>
          <p:cNvSpPr txBox="1">
            <a:spLocks/>
          </p:cNvSpPr>
          <p:nvPr/>
        </p:nvSpPr>
        <p:spPr>
          <a:xfrm>
            <a:off x="6017935" y="0"/>
            <a:ext cx="6174065" cy="1009650"/>
          </a:xfrm>
          <a:prstGeom prst="rect">
            <a:avLst/>
          </a:prstGeom>
          <a:solidFill>
            <a:srgbClr val="0070C0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Disrupción tecnológica</a:t>
            </a:r>
            <a:br>
              <a:rPr lang="es-ES" b="1" dirty="0"/>
            </a:b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67028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14687"/>
          <a:stretch/>
        </p:blipFill>
        <p:spPr>
          <a:xfrm>
            <a:off x="-1" y="-57150"/>
            <a:ext cx="12158505" cy="6915150"/>
          </a:xfrm>
          <a:prstGeom prst="rect">
            <a:avLst/>
          </a:prstGeom>
        </p:spPr>
      </p:pic>
      <p:sp>
        <p:nvSpPr>
          <p:cNvPr id="3" name="Título 2"/>
          <p:cNvSpPr txBox="1">
            <a:spLocks/>
          </p:cNvSpPr>
          <p:nvPr/>
        </p:nvSpPr>
        <p:spPr>
          <a:xfrm>
            <a:off x="800100" y="0"/>
            <a:ext cx="5124450" cy="4629150"/>
          </a:xfrm>
          <a:prstGeom prst="rect">
            <a:avLst/>
          </a:prstGeom>
          <a:solidFill>
            <a:srgbClr val="0070C0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s-ES" b="1" dirty="0"/>
            </a:br>
            <a:r>
              <a:rPr lang="es-ES" b="1" dirty="0"/>
              <a:t>La tecnología nos permite vencer problemas grandes y “peludos” </a:t>
            </a:r>
            <a:br>
              <a:rPr lang="es-ES" b="1" dirty="0"/>
            </a:br>
            <a:br>
              <a:rPr lang="es-ES" b="1" dirty="0"/>
            </a:br>
            <a:r>
              <a:rPr lang="es-ES" b="1" dirty="0"/>
              <a:t>--</a:t>
            </a:r>
            <a:r>
              <a:rPr lang="es-ES" b="1" dirty="0" err="1"/>
              <a:t>Dave</a:t>
            </a:r>
            <a:r>
              <a:rPr lang="es-ES" b="1" dirty="0"/>
              <a:t> </a:t>
            </a:r>
            <a:r>
              <a:rPr lang="es-ES" b="1" dirty="0" err="1"/>
              <a:t>Kamen</a:t>
            </a:r>
            <a:br>
              <a:rPr lang="es-ES" b="1" dirty="0"/>
            </a:b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036829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0"/>
            <a:ext cx="10229850" cy="6841015"/>
          </a:xfrm>
          <a:prstGeom prst="rect">
            <a:avLst/>
          </a:prstGeom>
        </p:spPr>
      </p:pic>
      <p:sp>
        <p:nvSpPr>
          <p:cNvPr id="3" name="Título 2"/>
          <p:cNvSpPr txBox="1">
            <a:spLocks/>
          </p:cNvSpPr>
          <p:nvPr/>
        </p:nvSpPr>
        <p:spPr>
          <a:xfrm>
            <a:off x="1409700" y="0"/>
            <a:ext cx="10229850" cy="1828977"/>
          </a:xfrm>
          <a:prstGeom prst="rect">
            <a:avLst/>
          </a:prstGeom>
          <a:solidFill>
            <a:srgbClr val="0070C0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s-ES" b="1" dirty="0"/>
            </a:br>
            <a:r>
              <a:rPr lang="es-ES" b="1" dirty="0"/>
              <a:t>Pero los avances tecnológicos, nos pueden dejar atrás…</a:t>
            </a:r>
            <a:br>
              <a:rPr lang="es-ES" b="1" dirty="0"/>
            </a:b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824121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2"/>
          <p:cNvSpPr txBox="1">
            <a:spLocks/>
          </p:cNvSpPr>
          <p:nvPr/>
        </p:nvSpPr>
        <p:spPr>
          <a:xfrm>
            <a:off x="8076347" y="4533900"/>
            <a:ext cx="4115653" cy="2324100"/>
          </a:xfrm>
          <a:prstGeom prst="rect">
            <a:avLst/>
          </a:prstGeom>
          <a:solidFill>
            <a:srgbClr val="0070C0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 dirty="0"/>
              <a:t> …Debe    buscar un mapa!</a:t>
            </a:r>
            <a:br>
              <a:rPr lang="es-ES" b="1" dirty="0"/>
            </a:br>
            <a:endParaRPr lang="es-CO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497" y="-98595"/>
            <a:ext cx="6800850" cy="695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18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66850"/>
            <a:ext cx="6499231" cy="5143500"/>
          </a:xfrm>
          <a:prstGeom prst="rect">
            <a:avLst/>
          </a:prstGeom>
        </p:spPr>
      </p:pic>
      <p:sp>
        <p:nvSpPr>
          <p:cNvPr id="12" name="Título 2"/>
          <p:cNvSpPr txBox="1">
            <a:spLocks/>
          </p:cNvSpPr>
          <p:nvPr/>
        </p:nvSpPr>
        <p:spPr>
          <a:xfrm>
            <a:off x="792183" y="5919788"/>
            <a:ext cx="1558919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Work Sans SemiBold"/>
              <a:buNone/>
              <a:defRPr sz="3000" b="0" i="0" u="none" strike="noStrike" cap="none">
                <a:solidFill>
                  <a:srgbClr val="0066CD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b="1" dirty="0"/>
              <a:t>Personas    </a:t>
            </a:r>
            <a:endParaRPr lang="es-CO" sz="2800" b="1" dirty="0"/>
          </a:p>
        </p:txBody>
      </p:sp>
      <p:sp>
        <p:nvSpPr>
          <p:cNvPr id="13" name="Título 2"/>
          <p:cNvSpPr txBox="1">
            <a:spLocks/>
          </p:cNvSpPr>
          <p:nvPr/>
        </p:nvSpPr>
        <p:spPr>
          <a:xfrm>
            <a:off x="2288403" y="5664986"/>
            <a:ext cx="1558919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Work Sans SemiBold"/>
              <a:buNone/>
              <a:defRPr sz="3000" b="0" i="0" u="none" strike="noStrike" cap="none">
                <a:solidFill>
                  <a:srgbClr val="0066CD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b="1" dirty="0"/>
              <a:t>Analítica</a:t>
            </a:r>
            <a:endParaRPr lang="es-CO" sz="2800" b="1" dirty="0"/>
          </a:p>
        </p:txBody>
      </p:sp>
      <p:sp>
        <p:nvSpPr>
          <p:cNvPr id="14" name="Título 2"/>
          <p:cNvSpPr txBox="1">
            <a:spLocks/>
          </p:cNvSpPr>
          <p:nvPr/>
        </p:nvSpPr>
        <p:spPr>
          <a:xfrm>
            <a:off x="3775081" y="5919788"/>
            <a:ext cx="1676400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Work Sans SemiBold"/>
              <a:buNone/>
              <a:defRPr sz="3000" b="0" i="0" u="none" strike="noStrike" cap="none">
                <a:solidFill>
                  <a:srgbClr val="0066CD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b="1" dirty="0"/>
              <a:t>Hardware</a:t>
            </a:r>
            <a:endParaRPr lang="es-CO" sz="2800" b="1" dirty="0"/>
          </a:p>
        </p:txBody>
      </p:sp>
      <p:sp>
        <p:nvSpPr>
          <p:cNvPr id="15" name="Título 2"/>
          <p:cNvSpPr txBox="1">
            <a:spLocks/>
          </p:cNvSpPr>
          <p:nvPr/>
        </p:nvSpPr>
        <p:spPr>
          <a:xfrm>
            <a:off x="5108580" y="5617365"/>
            <a:ext cx="2176472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Work Sans SemiBold"/>
              <a:buNone/>
              <a:defRPr sz="3000" b="0" i="0" u="none" strike="noStrike" cap="none">
                <a:solidFill>
                  <a:srgbClr val="0066CD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b="1" dirty="0"/>
              <a:t>Ecosistemas</a:t>
            </a:r>
            <a:endParaRPr lang="es-CO" sz="2800" b="1" dirty="0"/>
          </a:p>
        </p:txBody>
      </p:sp>
      <p:sp>
        <p:nvSpPr>
          <p:cNvPr id="16" name="Rectángulo 15"/>
          <p:cNvSpPr/>
          <p:nvPr/>
        </p:nvSpPr>
        <p:spPr>
          <a:xfrm>
            <a:off x="5451481" y="2633667"/>
            <a:ext cx="1425569" cy="1990720"/>
          </a:xfrm>
          <a:prstGeom prst="rect">
            <a:avLst/>
          </a:prstGeom>
          <a:solidFill>
            <a:srgbClr val="FF0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7983176" y="2612516"/>
            <a:ext cx="2780074" cy="2454783"/>
          </a:xfrm>
          <a:prstGeom prst="rect">
            <a:avLst/>
          </a:prstGeom>
          <a:solidFill>
            <a:schemeClr val="bg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 17"/>
          <p:cNvSpPr/>
          <p:nvPr/>
        </p:nvSpPr>
        <p:spPr>
          <a:xfrm>
            <a:off x="912033" y="1567149"/>
            <a:ext cx="5965017" cy="933449"/>
          </a:xfrm>
          <a:prstGeom prst="rect">
            <a:avLst/>
          </a:prstGeom>
          <a:solidFill>
            <a:schemeClr val="bg2">
              <a:lumMod val="7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/>
          <p:cNvSpPr/>
          <p:nvPr/>
        </p:nvSpPr>
        <p:spPr>
          <a:xfrm>
            <a:off x="912033" y="2612517"/>
            <a:ext cx="4444198" cy="1990720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/>
          <p:cNvSpPr/>
          <p:nvPr/>
        </p:nvSpPr>
        <p:spPr>
          <a:xfrm>
            <a:off x="912033" y="2645568"/>
            <a:ext cx="4444198" cy="1990720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uadroTexto 20"/>
          <p:cNvSpPr txBox="1"/>
          <p:nvPr/>
        </p:nvSpPr>
        <p:spPr>
          <a:xfrm>
            <a:off x="2062949" y="1811162"/>
            <a:ext cx="5100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Estrategia Digital</a:t>
            </a:r>
            <a:endParaRPr lang="es-CO" sz="2800" b="1" dirty="0"/>
          </a:p>
        </p:txBody>
      </p:sp>
      <p:sp>
        <p:nvSpPr>
          <p:cNvPr id="22" name="CuadroTexto 21"/>
          <p:cNvSpPr txBox="1"/>
          <p:nvPr/>
        </p:nvSpPr>
        <p:spPr>
          <a:xfrm>
            <a:off x="2027217" y="2899440"/>
            <a:ext cx="5100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Digitalizar el CORE</a:t>
            </a:r>
            <a:endParaRPr lang="es-CO" sz="2800" b="1" dirty="0"/>
          </a:p>
        </p:txBody>
      </p:sp>
      <p:sp>
        <p:nvSpPr>
          <p:cNvPr id="23" name="CuadroTexto 22"/>
          <p:cNvSpPr txBox="1"/>
          <p:nvPr/>
        </p:nvSpPr>
        <p:spPr>
          <a:xfrm>
            <a:off x="5374105" y="3398632"/>
            <a:ext cx="16422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Nuevos </a:t>
            </a:r>
          </a:p>
          <a:p>
            <a:r>
              <a:rPr lang="es-ES" sz="2800" b="1" dirty="0"/>
              <a:t>Negocios</a:t>
            </a:r>
          </a:p>
          <a:p>
            <a:r>
              <a:rPr lang="es-ES" sz="2800" b="1" dirty="0"/>
              <a:t>Digitales</a:t>
            </a:r>
            <a:endParaRPr lang="es-CO" sz="2800" b="1" dirty="0"/>
          </a:p>
        </p:txBody>
      </p:sp>
      <p:sp>
        <p:nvSpPr>
          <p:cNvPr id="24" name="CuadroTexto 23"/>
          <p:cNvSpPr txBox="1"/>
          <p:nvPr/>
        </p:nvSpPr>
        <p:spPr>
          <a:xfrm>
            <a:off x="8243065" y="2716522"/>
            <a:ext cx="25324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Tendencias:</a:t>
            </a:r>
          </a:p>
          <a:p>
            <a:r>
              <a:rPr lang="es-ES" sz="2800" b="1" dirty="0"/>
              <a:t>Big-Data</a:t>
            </a:r>
          </a:p>
          <a:p>
            <a:r>
              <a:rPr lang="es-ES" sz="2800" b="1" dirty="0" err="1"/>
              <a:t>Blockchain</a:t>
            </a:r>
            <a:endParaRPr lang="es-ES" sz="2800" b="1" dirty="0"/>
          </a:p>
          <a:p>
            <a:r>
              <a:rPr lang="es-ES" sz="2800" b="1" dirty="0"/>
              <a:t>Inteligencia Artificial</a:t>
            </a:r>
            <a:endParaRPr lang="es-CO" sz="2800" b="1" dirty="0"/>
          </a:p>
        </p:txBody>
      </p:sp>
      <p:sp>
        <p:nvSpPr>
          <p:cNvPr id="25" name="Título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de DX BCG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76144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2"/>
            <a:ext cx="12195050" cy="68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02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68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2"/>
            <a:ext cx="12195050" cy="68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98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2"/>
            <a:ext cx="12195050" cy="68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53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Marcador de posición de 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" r="1495"/>
          <a:stretch>
            <a:fillRect/>
          </a:stretch>
        </p:blipFill>
        <p:spPr>
          <a:xfrm>
            <a:off x="1513713" y="0"/>
            <a:ext cx="1024568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14;p28"/>
          <p:cNvSpPr txBox="1">
            <a:spLocks/>
          </p:cNvSpPr>
          <p:nvPr/>
        </p:nvSpPr>
        <p:spPr>
          <a:xfrm>
            <a:off x="838200" y="1820152"/>
            <a:ext cx="3137108" cy="2973534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spcFirstLastPara="1" vert="horz" wrap="square" lIns="68575" tIns="34275" rIns="68575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0" indent="0">
              <a:spcBef>
                <a:spcPts val="800"/>
              </a:spcBef>
              <a:buSzPts val="1100"/>
              <a:buFont typeface="Work Sans Light"/>
              <a:buNone/>
            </a:pPr>
            <a:r>
              <a:rPr lang="es-ES" sz="1400" b="1" dirty="0"/>
              <a:t>NOKIA 1100</a:t>
            </a:r>
          </a:p>
          <a:p>
            <a:pPr marL="158750" indent="0">
              <a:spcBef>
                <a:spcPts val="800"/>
              </a:spcBef>
              <a:buSzPts val="1100"/>
              <a:buFont typeface="Work Sans Light"/>
              <a:buNone/>
            </a:pPr>
            <a:r>
              <a:rPr lang="es-ES" sz="1400" b="1" dirty="0"/>
              <a:t>Linterna</a:t>
            </a:r>
          </a:p>
          <a:p>
            <a:pPr marL="158750" indent="0">
              <a:spcBef>
                <a:spcPts val="800"/>
              </a:spcBef>
              <a:buSzPts val="1100"/>
              <a:buFont typeface="Work Sans Light"/>
              <a:buNone/>
            </a:pPr>
            <a:r>
              <a:rPr lang="es-ES" sz="1400" b="1" dirty="0"/>
              <a:t>36 </a:t>
            </a:r>
            <a:r>
              <a:rPr lang="es-ES" sz="1400" b="1" dirty="0" err="1"/>
              <a:t>ringtones</a:t>
            </a:r>
            <a:endParaRPr lang="es-ES" sz="1400" b="1" dirty="0"/>
          </a:p>
          <a:p>
            <a:pPr marL="158750" indent="0">
              <a:spcBef>
                <a:spcPts val="800"/>
              </a:spcBef>
              <a:buSzPts val="1100"/>
              <a:buFont typeface="Work Sans Light"/>
              <a:buNone/>
            </a:pPr>
            <a:r>
              <a:rPr lang="es-ES" sz="1400" b="1" dirty="0"/>
              <a:t>Juego de serpiente</a:t>
            </a:r>
          </a:p>
          <a:p>
            <a:pPr marL="158750" indent="0">
              <a:spcBef>
                <a:spcPts val="800"/>
              </a:spcBef>
              <a:buSzPts val="1100"/>
              <a:buFont typeface="Work Sans Light"/>
              <a:buNone/>
            </a:pPr>
            <a:r>
              <a:rPr lang="es-ES" sz="1400" b="1" dirty="0"/>
              <a:t>Cronómetro</a:t>
            </a:r>
          </a:p>
          <a:p>
            <a:pPr marL="158750" indent="0">
              <a:spcBef>
                <a:spcPts val="800"/>
              </a:spcBef>
              <a:buSzPts val="1100"/>
              <a:buFont typeface="Work Sans Light"/>
              <a:buNone/>
            </a:pPr>
            <a:r>
              <a:rPr lang="es-ES" sz="1400" b="1" dirty="0"/>
              <a:t>Calculadora</a:t>
            </a:r>
          </a:p>
          <a:p>
            <a:pPr marL="158750" indent="0">
              <a:spcBef>
                <a:spcPts val="800"/>
              </a:spcBef>
              <a:buSzPts val="1100"/>
              <a:buFont typeface="Work Sans Light"/>
              <a:buNone/>
            </a:pPr>
            <a:endParaRPr lang="es-ES" sz="1400" b="1" dirty="0"/>
          </a:p>
          <a:p>
            <a:pPr marL="158750" indent="0">
              <a:spcBef>
                <a:spcPts val="800"/>
              </a:spcBef>
              <a:buSzPts val="1100"/>
              <a:buFont typeface="Work Sans Light"/>
              <a:buNone/>
            </a:pPr>
            <a:r>
              <a:rPr lang="es-ES" sz="1400" b="1" dirty="0"/>
              <a:t>Más de 250.000.000 vendidos.</a:t>
            </a:r>
          </a:p>
          <a:p>
            <a:pPr marL="158750" indent="0">
              <a:spcBef>
                <a:spcPts val="800"/>
              </a:spcBef>
              <a:buSzPts val="1100"/>
              <a:buFont typeface="Work Sans Light"/>
              <a:buNone/>
            </a:pPr>
            <a:endParaRPr lang="es-ES" sz="1400" b="1" dirty="0"/>
          </a:p>
        </p:txBody>
      </p:sp>
      <p:sp>
        <p:nvSpPr>
          <p:cNvPr id="6" name="Google Shape;216;p28"/>
          <p:cNvSpPr txBox="1">
            <a:spLocks/>
          </p:cNvSpPr>
          <p:nvPr/>
        </p:nvSpPr>
        <p:spPr>
          <a:xfrm>
            <a:off x="8773501" y="365125"/>
            <a:ext cx="3418499" cy="16906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FFFFFF"/>
              </a:buClr>
              <a:buSzPts val="1400"/>
              <a:buFont typeface="Work Sans SemiBold"/>
              <a:buNone/>
            </a:pPr>
            <a:r>
              <a:rPr lang="es-ES" dirty="0"/>
              <a:t>¿Qué pasó con este celular?</a:t>
            </a:r>
          </a:p>
        </p:txBody>
      </p:sp>
    </p:spTree>
    <p:extLst>
      <p:ext uri="{BB962C8B-B14F-4D97-AF65-F5344CB8AC3E}">
        <p14:creationId xmlns:p14="http://schemas.microsoft.com/office/powerpoint/2010/main" val="3150624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2"/>
            <a:ext cx="12195050" cy="68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82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2"/>
            <a:ext cx="12195050" cy="68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87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2"/>
            <a:ext cx="12195050" cy="68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45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2"/>
            <a:ext cx="12195050" cy="68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3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2"/>
            <a:ext cx="12195050" cy="68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28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2"/>
            <a:ext cx="12195050" cy="68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6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2"/>
            <a:ext cx="12195050" cy="68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26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2"/>
            <a:ext cx="12195050" cy="68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36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2"/>
            <a:ext cx="12195050" cy="68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86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ómo funciona la inteligencia artificial (IA) en el e-commerce de las  empresas B2B | Marketing | Actualidad | ESAN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19187"/>
            <a:ext cx="9144000" cy="2387600"/>
          </a:xfrm>
          <a:solidFill>
            <a:schemeClr val="bg1">
              <a:alpha val="90000"/>
            </a:schemeClr>
          </a:solidFill>
        </p:spPr>
        <p:txBody>
          <a:bodyPr>
            <a:normAutofit/>
          </a:bodyPr>
          <a:lstStyle/>
          <a:p>
            <a:r>
              <a:rPr lang="es-ES" b="1" dirty="0"/>
              <a:t>GRACIAS!</a:t>
            </a:r>
            <a:endParaRPr lang="es-CO" b="1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7212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posición de 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5" r="8105"/>
          <a:stretch>
            <a:fillRect/>
          </a:stretch>
        </p:blipFill>
        <p:spPr>
          <a:xfrm>
            <a:off x="1016765" y="0"/>
            <a:ext cx="10244451" cy="6858000"/>
          </a:xfrm>
          <a:prstGeom prst="rect">
            <a:avLst/>
          </a:prstGeom>
        </p:spPr>
      </p:pic>
      <p:sp>
        <p:nvSpPr>
          <p:cNvPr id="3" name="Google Shape;216;p28"/>
          <p:cNvSpPr txBox="1">
            <a:spLocks/>
          </p:cNvSpPr>
          <p:nvPr/>
        </p:nvSpPr>
        <p:spPr>
          <a:xfrm>
            <a:off x="6691441" y="2011028"/>
            <a:ext cx="3081209" cy="1208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FFFFFF"/>
              </a:buClr>
              <a:buSzPts val="1400"/>
              <a:buFont typeface="Work Sans SemiBold"/>
              <a:buNone/>
            </a:pPr>
            <a:r>
              <a:rPr lang="es-ES" b="1" dirty="0"/>
              <a:t>Apareció un producto disruptivo</a:t>
            </a:r>
          </a:p>
        </p:txBody>
      </p:sp>
    </p:spTree>
    <p:extLst>
      <p:ext uri="{BB962C8B-B14F-4D97-AF65-F5344CB8AC3E}">
        <p14:creationId xmlns:p14="http://schemas.microsoft.com/office/powerpoint/2010/main" val="576719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549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posición de 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3" r="7763"/>
          <a:stretch>
            <a:fillRect/>
          </a:stretch>
        </p:blipFill>
        <p:spPr>
          <a:xfrm>
            <a:off x="0" y="-1"/>
            <a:ext cx="12192000" cy="6873731"/>
          </a:xfrm>
          <a:prstGeom prst="rect">
            <a:avLst/>
          </a:prstGeom>
        </p:spPr>
      </p:pic>
      <p:sp>
        <p:nvSpPr>
          <p:cNvPr id="3" name="Google Shape;216;p28"/>
          <p:cNvSpPr txBox="1">
            <a:spLocks/>
          </p:cNvSpPr>
          <p:nvPr/>
        </p:nvSpPr>
        <p:spPr>
          <a:xfrm>
            <a:off x="8546667" y="4917812"/>
            <a:ext cx="3397683" cy="1787788"/>
          </a:xfrm>
          <a:prstGeom prst="rect">
            <a:avLst/>
          </a:prstGeom>
          <a:solidFill>
            <a:srgbClr val="0070C0">
              <a:alpha val="96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FFFFFF"/>
              </a:buClr>
              <a:buSzPts val="1400"/>
              <a:buFont typeface="Work Sans SemiBold"/>
              <a:buNone/>
            </a:pPr>
            <a:r>
              <a:rPr lang="es-ES" sz="4000" b="1" dirty="0"/>
              <a:t>¿Qué pasó con la </a:t>
            </a:r>
            <a:r>
              <a:rPr lang="es-ES" sz="4000" b="1" dirty="0" err="1"/>
              <a:t>Studebaker</a:t>
            </a:r>
            <a:r>
              <a:rPr lang="es-ES" sz="4000" b="1" dirty="0"/>
              <a:t>?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199" y="342901"/>
            <a:ext cx="2679151" cy="22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3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posición de 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8" r="1039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Google Shape;216;p28"/>
          <p:cNvSpPr txBox="1">
            <a:spLocks/>
          </p:cNvSpPr>
          <p:nvPr/>
        </p:nvSpPr>
        <p:spPr>
          <a:xfrm>
            <a:off x="8868451" y="4432448"/>
            <a:ext cx="3075899" cy="21398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FFFFFF"/>
              </a:buClr>
              <a:buSzPts val="1400"/>
              <a:buFont typeface="Work Sans SemiBold"/>
              <a:buNone/>
            </a:pPr>
            <a:r>
              <a:rPr lang="es-ES" b="1" dirty="0"/>
              <a:t>Apareció un producto disruptivo</a:t>
            </a:r>
          </a:p>
        </p:txBody>
      </p:sp>
      <p:sp>
        <p:nvSpPr>
          <p:cNvPr id="4" name="Google Shape;214;p28"/>
          <p:cNvSpPr txBox="1">
            <a:spLocks/>
          </p:cNvSpPr>
          <p:nvPr/>
        </p:nvSpPr>
        <p:spPr>
          <a:xfrm>
            <a:off x="251107" y="625389"/>
            <a:ext cx="2536923" cy="1310570"/>
          </a:xfrm>
          <a:prstGeom prst="rect">
            <a:avLst/>
          </a:prstGeom>
          <a:solidFill>
            <a:srgbClr val="0070C0">
              <a:alpha val="6000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0" indent="0">
              <a:spcBef>
                <a:spcPts val="800"/>
              </a:spcBef>
              <a:buSzPts val="1100"/>
              <a:buFont typeface="Work Sans Light"/>
              <a:buNone/>
            </a:pPr>
            <a:r>
              <a:rPr lang="es-ES" sz="2400" b="1"/>
              <a:t>Automóvil de Karl Benz en 1885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946846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241" y="3481388"/>
            <a:ext cx="4227939" cy="3376612"/>
          </a:xfrm>
          <a:prstGeom prst="rect">
            <a:avLst/>
          </a:prstGeom>
        </p:spPr>
      </p:pic>
      <p:pic>
        <p:nvPicPr>
          <p:cNvPr id="3" name="Marcador de posición de 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" r="3697"/>
          <a:stretch>
            <a:fillRect/>
          </a:stretch>
        </p:blipFill>
        <p:spPr>
          <a:xfrm>
            <a:off x="228599" y="1871080"/>
            <a:ext cx="6644919" cy="444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439" y="917051"/>
            <a:ext cx="3972512" cy="1908057"/>
          </a:xfrm>
          <a:prstGeom prst="rect">
            <a:avLst/>
          </a:prstGeom>
        </p:spPr>
      </p:pic>
      <p:sp>
        <p:nvSpPr>
          <p:cNvPr id="5" name="Google Shape;216;p28"/>
          <p:cNvSpPr txBox="1">
            <a:spLocks/>
          </p:cNvSpPr>
          <p:nvPr/>
        </p:nvSpPr>
        <p:spPr>
          <a:xfrm>
            <a:off x="9032359" y="917051"/>
            <a:ext cx="2740541" cy="1908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FFFFFF"/>
              </a:buClr>
              <a:buSzPts val="1400"/>
              <a:buFont typeface="Work Sans SemiBold"/>
              <a:buNone/>
            </a:pPr>
            <a:r>
              <a:rPr lang="es-ES" sz="4000" b="1" dirty="0"/>
              <a:t>¿Qué pasó con ellos?</a:t>
            </a:r>
          </a:p>
        </p:txBody>
      </p:sp>
    </p:spTree>
    <p:extLst>
      <p:ext uri="{BB962C8B-B14F-4D97-AF65-F5344CB8AC3E}">
        <p14:creationId xmlns:p14="http://schemas.microsoft.com/office/powerpoint/2010/main" val="3345756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posición de 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0" r="15770"/>
          <a:stretch>
            <a:fillRect/>
          </a:stretch>
        </p:blipFill>
        <p:spPr>
          <a:xfrm>
            <a:off x="-1" y="943597"/>
            <a:ext cx="7512816" cy="502934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987" y="1175618"/>
            <a:ext cx="3272048" cy="325683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595" y="0"/>
            <a:ext cx="2083392" cy="3170379"/>
          </a:xfrm>
          <a:prstGeom prst="rect">
            <a:avLst/>
          </a:prstGeom>
        </p:spPr>
      </p:pic>
      <p:sp>
        <p:nvSpPr>
          <p:cNvPr id="5" name="Google Shape;216;p28"/>
          <p:cNvSpPr txBox="1">
            <a:spLocks/>
          </p:cNvSpPr>
          <p:nvPr/>
        </p:nvSpPr>
        <p:spPr>
          <a:xfrm>
            <a:off x="8868451" y="4432448"/>
            <a:ext cx="3075899" cy="213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FFFFFF"/>
              </a:buClr>
              <a:buSzPts val="1400"/>
              <a:buFont typeface="Work Sans SemiBold"/>
              <a:buNone/>
            </a:pPr>
            <a:r>
              <a:rPr lang="es-ES" b="1" dirty="0"/>
              <a:t>Apareció un producto disruptivo</a:t>
            </a:r>
          </a:p>
        </p:txBody>
      </p:sp>
    </p:spTree>
    <p:extLst>
      <p:ext uri="{BB962C8B-B14F-4D97-AF65-F5344CB8AC3E}">
        <p14:creationId xmlns:p14="http://schemas.microsoft.com/office/powerpoint/2010/main" val="3570157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537"/>
            <a:ext cx="12192000" cy="6873381"/>
          </a:xfrm>
          <a:prstGeom prst="rect">
            <a:avLst/>
          </a:prstGeom>
        </p:spPr>
      </p:pic>
      <p:pic>
        <p:nvPicPr>
          <p:cNvPr id="3" name="Marcador de posición de 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8" r="10398"/>
          <a:stretch>
            <a:fillRect/>
          </a:stretch>
        </p:blipFill>
        <p:spPr>
          <a:xfrm>
            <a:off x="1048790" y="3410999"/>
            <a:ext cx="2347605" cy="132052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077" y="4829506"/>
            <a:ext cx="1119582" cy="111409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565" y="4071263"/>
            <a:ext cx="1846120" cy="8932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565" y="3550043"/>
            <a:ext cx="1887758" cy="75089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8271" y="4964547"/>
            <a:ext cx="1316265" cy="11150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1270" y="2974431"/>
            <a:ext cx="1129459" cy="11695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8076" y="4943049"/>
            <a:ext cx="1588888" cy="10268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0677" y="3790000"/>
            <a:ext cx="1227537" cy="98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07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/>
          <p:cNvSpPr txBox="1">
            <a:spLocks/>
          </p:cNvSpPr>
          <p:nvPr/>
        </p:nvSpPr>
        <p:spPr>
          <a:xfrm>
            <a:off x="3868929" y="4520866"/>
            <a:ext cx="4151121" cy="2108534"/>
          </a:xfrm>
          <a:prstGeom prst="rect">
            <a:avLst/>
          </a:prstGeom>
          <a:solidFill>
            <a:srgbClr val="0070C0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/>
              <a:t>Disrupción en modelo de negocio</a:t>
            </a:r>
            <a:br>
              <a:rPr lang="es-ES" b="1" dirty="0"/>
            </a:b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30276961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142</Words>
  <Application>Microsoft Office PowerPoint</Application>
  <PresentationFormat>Panorámica</PresentationFormat>
  <Paragraphs>38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Work Sans Light</vt:lpstr>
      <vt:lpstr>Work Sans SemiBold</vt:lpstr>
      <vt:lpstr>Tema de Office</vt:lpstr>
      <vt:lpstr>ITSM  y Transformación Digital (DX)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Modelo de DX BCG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GRACIAS!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Alfonso Ayala Paloma</dc:creator>
  <cp:lastModifiedBy>ADRIANA MARIA RIOS</cp:lastModifiedBy>
  <cp:revision>10</cp:revision>
  <dcterms:created xsi:type="dcterms:W3CDTF">2022-03-18T01:39:48Z</dcterms:created>
  <dcterms:modified xsi:type="dcterms:W3CDTF">2025-09-20T11:37:53Z</dcterms:modified>
</cp:coreProperties>
</file>